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16"/>
  </p:notesMasterIdLst>
  <p:sldIdLst>
    <p:sldId id="256" r:id="rId2"/>
    <p:sldId id="257" r:id="rId3"/>
    <p:sldId id="259" r:id="rId4"/>
    <p:sldId id="258" r:id="rId5"/>
    <p:sldId id="260" r:id="rId6"/>
    <p:sldId id="271" r:id="rId7"/>
    <p:sldId id="273" r:id="rId8"/>
    <p:sldId id="276" r:id="rId9"/>
    <p:sldId id="269" r:id="rId10"/>
    <p:sldId id="274" r:id="rId11"/>
    <p:sldId id="270" r:id="rId12"/>
    <p:sldId id="267" r:id="rId13"/>
    <p:sldId id="275" r:id="rId14"/>
    <p:sldId id="266"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u bingying" initials="" lastIdx="5"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097" autoAdjust="0"/>
  </p:normalViewPr>
  <p:slideViewPr>
    <p:cSldViewPr snapToGrid="0" snapToObjects="1">
      <p:cViewPr varScale="1">
        <p:scale>
          <a:sx n="66" d="100"/>
          <a:sy n="66" d="100"/>
        </p:scale>
        <p:origin x="-17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commentAuthors" Target="commentAuthors.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Workbook1" TargetMode="External"/><Relationship Id="rId2"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bar"/>
        <c:grouping val="clustered"/>
        <c:varyColors val="0"/>
        <c:ser>
          <c:idx val="0"/>
          <c:order val="0"/>
          <c:tx>
            <c:strRef>
              <c:f>Sheet2!$D$20</c:f>
              <c:strCache>
                <c:ptCount val="1"/>
                <c:pt idx="0">
                  <c:v>1% Cost</c:v>
                </c:pt>
              </c:strCache>
            </c:strRef>
          </c:tx>
          <c:invertIfNegative val="0"/>
          <c:cat>
            <c:multiLvlStrRef>
              <c:f>Sheet2!$A$21:$C$24</c:f>
              <c:multiLvlStrCache>
                <c:ptCount val="4"/>
                <c:lvl>
                  <c:pt idx="0">
                    <c:v>-18%</c:v>
                  </c:pt>
                  <c:pt idx="1">
                    <c:v>-11%</c:v>
                  </c:pt>
                  <c:pt idx="2">
                    <c:v>-1%</c:v>
                  </c:pt>
                  <c:pt idx="3">
                    <c:v>-11%</c:v>
                  </c:pt>
                </c:lvl>
                <c:lvl>
                  <c:pt idx="0">
                    <c:v>Gang Involvement *</c:v>
                  </c:pt>
                  <c:pt idx="1">
                    <c:v>Drug Use *</c:v>
                  </c:pt>
                  <c:pt idx="2">
                    <c:v>Crime *</c:v>
                  </c:pt>
                  <c:pt idx="3">
                    <c:v>Drug Trafficking *</c:v>
                  </c:pt>
                </c:lvl>
              </c:multiLvlStrCache>
            </c:multiLvlStrRef>
          </c:cat>
          <c:val>
            <c:numRef>
              <c:f>Sheet2!$D$21:$D$24</c:f>
              <c:numCache>
                <c:formatCode>General</c:formatCode>
                <c:ptCount val="4"/>
                <c:pt idx="0">
                  <c:v>21.19111111111111</c:v>
                </c:pt>
                <c:pt idx="1">
                  <c:v>34.67636363636364</c:v>
                </c:pt>
                <c:pt idx="2">
                  <c:v>381.44</c:v>
                </c:pt>
                <c:pt idx="3">
                  <c:v>34.67636363636364</c:v>
                </c:pt>
              </c:numCache>
            </c:numRef>
          </c:val>
        </c:ser>
        <c:dLbls>
          <c:showLegendKey val="0"/>
          <c:showVal val="0"/>
          <c:showCatName val="0"/>
          <c:showSerName val="0"/>
          <c:showPercent val="0"/>
          <c:showBubbleSize val="0"/>
        </c:dLbls>
        <c:gapWidth val="150"/>
        <c:axId val="2121726024"/>
        <c:axId val="2121725032"/>
      </c:barChart>
      <c:catAx>
        <c:axId val="2121726024"/>
        <c:scaling>
          <c:orientation val="minMax"/>
        </c:scaling>
        <c:delete val="0"/>
        <c:axPos val="l"/>
        <c:majorTickMark val="out"/>
        <c:minorTickMark val="none"/>
        <c:tickLblPos val="nextTo"/>
        <c:txPr>
          <a:bodyPr/>
          <a:lstStyle/>
          <a:p>
            <a:pPr>
              <a:defRPr sz="1800" b="1"/>
            </a:pPr>
            <a:endParaRPr lang="en-US"/>
          </a:p>
        </c:txPr>
        <c:crossAx val="2121725032"/>
        <c:crosses val="autoZero"/>
        <c:auto val="1"/>
        <c:lblAlgn val="ctr"/>
        <c:lblOffset val="100"/>
        <c:noMultiLvlLbl val="0"/>
      </c:catAx>
      <c:valAx>
        <c:axId val="2121725032"/>
        <c:scaling>
          <c:orientation val="minMax"/>
        </c:scaling>
        <c:delete val="0"/>
        <c:axPos val="b"/>
        <c:majorGridlines/>
        <c:numFmt formatCode="&quot;$&quot;#,##0" sourceLinked="0"/>
        <c:majorTickMark val="out"/>
        <c:minorTickMark val="none"/>
        <c:tickLblPos val="nextTo"/>
        <c:txPr>
          <a:bodyPr/>
          <a:lstStyle/>
          <a:p>
            <a:pPr>
              <a:defRPr sz="2000"/>
            </a:pPr>
            <a:endParaRPr lang="en-US"/>
          </a:p>
        </c:txPr>
        <c:crossAx val="2121726024"/>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bar"/>
        <c:grouping val="clustered"/>
        <c:varyColors val="0"/>
        <c:ser>
          <c:idx val="0"/>
          <c:order val="0"/>
          <c:tx>
            <c:strRef>
              <c:f>Sheet2!$D$28</c:f>
              <c:strCache>
                <c:ptCount val="1"/>
                <c:pt idx="0">
                  <c:v>1% Cost</c:v>
                </c:pt>
              </c:strCache>
            </c:strRef>
          </c:tx>
          <c:invertIfNegative val="0"/>
          <c:cat>
            <c:multiLvlStrRef>
              <c:f>Sheet2!$A$29:$C$30</c:f>
              <c:multiLvlStrCache>
                <c:ptCount val="2"/>
                <c:lvl>
                  <c:pt idx="0">
                    <c:v>302.23</c:v>
                  </c:pt>
                  <c:pt idx="1">
                    <c:v>0.07</c:v>
                  </c:pt>
                </c:lvl>
                <c:lvl>
                  <c:pt idx="0">
                    <c:v>Monthly Income</c:v>
                  </c:pt>
                  <c:pt idx="1">
                    <c:v>Monthly Income Percentage Change</c:v>
                  </c:pt>
                </c:lvl>
              </c:multiLvlStrCache>
            </c:multiLvlStrRef>
          </c:cat>
          <c:val>
            <c:numRef>
              <c:f>Sheet2!$D$29:$D$30</c:f>
              <c:numCache>
                <c:formatCode>General</c:formatCode>
                <c:ptCount val="2"/>
                <c:pt idx="1">
                  <c:v>54.49142857142857</c:v>
                </c:pt>
              </c:numCache>
            </c:numRef>
          </c:val>
        </c:ser>
        <c:dLbls>
          <c:showLegendKey val="0"/>
          <c:showVal val="0"/>
          <c:showCatName val="0"/>
          <c:showSerName val="0"/>
          <c:showPercent val="0"/>
          <c:showBubbleSize val="0"/>
        </c:dLbls>
        <c:gapWidth val="150"/>
        <c:axId val="2139445960"/>
        <c:axId val="2139180456"/>
      </c:barChart>
      <c:catAx>
        <c:axId val="2139445960"/>
        <c:scaling>
          <c:orientation val="minMax"/>
        </c:scaling>
        <c:delete val="0"/>
        <c:axPos val="l"/>
        <c:majorTickMark val="out"/>
        <c:minorTickMark val="none"/>
        <c:tickLblPos val="nextTo"/>
        <c:txPr>
          <a:bodyPr rot="0" vert="horz"/>
          <a:lstStyle/>
          <a:p>
            <a:pPr>
              <a:defRPr sz="1800" b="1"/>
            </a:pPr>
            <a:endParaRPr lang="en-US"/>
          </a:p>
        </c:txPr>
        <c:crossAx val="2139180456"/>
        <c:crosses val="autoZero"/>
        <c:auto val="1"/>
        <c:lblAlgn val="ctr"/>
        <c:lblOffset val="100"/>
        <c:noMultiLvlLbl val="0"/>
      </c:catAx>
      <c:valAx>
        <c:axId val="2139180456"/>
        <c:scaling>
          <c:orientation val="minMax"/>
        </c:scaling>
        <c:delete val="0"/>
        <c:axPos val="b"/>
        <c:majorGridlines/>
        <c:numFmt formatCode="&quot;$&quot;#,##0" sourceLinked="0"/>
        <c:majorTickMark val="out"/>
        <c:minorTickMark val="none"/>
        <c:tickLblPos val="nextTo"/>
        <c:txPr>
          <a:bodyPr/>
          <a:lstStyle/>
          <a:p>
            <a:pPr>
              <a:defRPr sz="1600" b="1"/>
            </a:pPr>
            <a:endParaRPr lang="en-US"/>
          </a:p>
        </c:txPr>
        <c:crossAx val="2139445960"/>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2800"/>
            </a:pPr>
            <a:r>
              <a:rPr lang="en-US" sz="2800" dirty="0"/>
              <a:t>Cost of 1% increase in monthly wage </a:t>
            </a:r>
            <a:r>
              <a:rPr lang="en-US" sz="2800" dirty="0" smtClean="0"/>
              <a:t>(Adjusted for inflation</a:t>
            </a:r>
            <a:r>
              <a:rPr lang="en-US" sz="2800" baseline="0" dirty="0" smtClean="0"/>
              <a:t>)</a:t>
            </a:r>
            <a:endParaRPr lang="en-US" sz="2800" dirty="0"/>
          </a:p>
        </c:rich>
      </c:tx>
      <c:layout/>
      <c:overlay val="0"/>
    </c:title>
    <c:autoTitleDeleted val="0"/>
    <c:plotArea>
      <c:layout/>
      <c:barChart>
        <c:barDir val="col"/>
        <c:grouping val="clustered"/>
        <c:varyColors val="0"/>
        <c:ser>
          <c:idx val="0"/>
          <c:order val="0"/>
          <c:invertIfNegative val="0"/>
          <c:dPt>
            <c:idx val="0"/>
            <c:invertIfNegative val="0"/>
            <c:bubble3D val="0"/>
            <c:spPr>
              <a:solidFill>
                <a:schemeClr val="tx2"/>
              </a:solidFill>
            </c:spPr>
          </c:dPt>
          <c:dLbls>
            <c:txPr>
              <a:bodyPr/>
              <a:lstStyle/>
              <a:p>
                <a:pPr>
                  <a:defRPr sz="2000"/>
                </a:pPr>
                <a:endParaRPr lang="en-US"/>
              </a:p>
            </c:txPr>
            <c:showLegendKey val="0"/>
            <c:showVal val="1"/>
            <c:showCatName val="0"/>
            <c:showSerName val="0"/>
            <c:showPercent val="0"/>
            <c:showBubbleSize val="0"/>
            <c:showLeaderLines val="0"/>
          </c:dLbls>
          <c:cat>
            <c:strRef>
              <c:f>Sheet1!$A$44:$A$48</c:f>
              <c:strCache>
                <c:ptCount val="5"/>
                <c:pt idx="0">
                  <c:v>Honduras (A Ganar)</c:v>
                </c:pt>
                <c:pt idx="1">
                  <c:v>DR</c:v>
                </c:pt>
                <c:pt idx="2">
                  <c:v>Peru</c:v>
                </c:pt>
                <c:pt idx="3">
                  <c:v>Colombia (women)</c:v>
                </c:pt>
                <c:pt idx="4">
                  <c:v>Colombia (men)</c:v>
                </c:pt>
              </c:strCache>
            </c:strRef>
          </c:cat>
          <c:val>
            <c:numRef>
              <c:f>Sheet1!$B$44:$B$48</c:f>
              <c:numCache>
                <c:formatCode>"$"#,##0.00_);[Red]\("$"#,##0.00\)</c:formatCode>
                <c:ptCount val="5"/>
                <c:pt idx="0">
                  <c:v>52.25</c:v>
                </c:pt>
                <c:pt idx="1">
                  <c:v>35.52</c:v>
                </c:pt>
                <c:pt idx="2">
                  <c:v>78.88</c:v>
                </c:pt>
                <c:pt idx="3" formatCode="&quot;$&quot;#,##0_);[Red]\(&quot;$&quot;#,##0\)">
                  <c:v>63.0</c:v>
                </c:pt>
                <c:pt idx="4" formatCode="&quot;$&quot;#,##0_);[Red]\(&quot;$&quot;#,##0\)">
                  <c:v>150.0</c:v>
                </c:pt>
              </c:numCache>
            </c:numRef>
          </c:val>
        </c:ser>
        <c:dLbls>
          <c:showLegendKey val="0"/>
          <c:showVal val="0"/>
          <c:showCatName val="0"/>
          <c:showSerName val="0"/>
          <c:showPercent val="0"/>
          <c:showBubbleSize val="0"/>
        </c:dLbls>
        <c:gapWidth val="150"/>
        <c:axId val="2141745544"/>
        <c:axId val="2121126968"/>
      </c:barChart>
      <c:catAx>
        <c:axId val="2141745544"/>
        <c:scaling>
          <c:orientation val="minMax"/>
        </c:scaling>
        <c:delete val="0"/>
        <c:axPos val="b"/>
        <c:majorTickMark val="out"/>
        <c:minorTickMark val="none"/>
        <c:tickLblPos val="nextTo"/>
        <c:txPr>
          <a:bodyPr/>
          <a:lstStyle/>
          <a:p>
            <a:pPr>
              <a:defRPr sz="2000"/>
            </a:pPr>
            <a:endParaRPr lang="en-US"/>
          </a:p>
        </c:txPr>
        <c:crossAx val="2121126968"/>
        <c:crosses val="autoZero"/>
        <c:auto val="1"/>
        <c:lblAlgn val="ctr"/>
        <c:lblOffset val="100"/>
        <c:noMultiLvlLbl val="0"/>
      </c:catAx>
      <c:valAx>
        <c:axId val="2121126968"/>
        <c:scaling>
          <c:orientation val="minMax"/>
        </c:scaling>
        <c:delete val="0"/>
        <c:axPos val="l"/>
        <c:majorGridlines/>
        <c:numFmt formatCode="&quot;$&quot;#,##0_);[Red]\(&quot;$&quot;#,##0\)" sourceLinked="0"/>
        <c:majorTickMark val="out"/>
        <c:minorTickMark val="none"/>
        <c:tickLblPos val="nextTo"/>
        <c:txPr>
          <a:bodyPr/>
          <a:lstStyle/>
          <a:p>
            <a:pPr>
              <a:defRPr sz="2000"/>
            </a:pPr>
            <a:endParaRPr lang="en-US"/>
          </a:p>
        </c:txPr>
        <c:crossAx val="2141745544"/>
        <c:crosses val="autoZero"/>
        <c:crossBetween val="between"/>
      </c:valAx>
    </c:plotArea>
    <c:plotVisOnly val="1"/>
    <c:dispBlanksAs val="gap"/>
    <c:showDLblsOverMax val="0"/>
  </c:chart>
  <c:externalData r:id="rId1">
    <c:autoUpdate val="0"/>
  </c:externalData>
  <c:userShapes r:id="rId2"/>
</c:chartSpace>
</file>

<file path=ppt/comments/comment1.xml><?xml version="1.0" encoding="utf-8"?>
<p:cmLst xmlns:a="http://schemas.openxmlformats.org/drawingml/2006/main" xmlns:r="http://schemas.openxmlformats.org/officeDocument/2006/relationships" xmlns:p="http://schemas.openxmlformats.org/presentationml/2006/main">
  <p:cm authorId="0" dt="2017-05-12T11:21:31.538" idx="5">
    <p:pos x="2472" y="2279"/>
    <p:text>Current exchange rate, not adjusted to inflation</p:text>
  </p:cm>
</p:cmLst>
</file>

<file path=ppt/drawings/drawing1.xml><?xml version="1.0" encoding="utf-8"?>
<c:userShapes xmlns:c="http://schemas.openxmlformats.org/drawingml/2006/chart">
  <cdr:relSizeAnchor xmlns:cdr="http://schemas.openxmlformats.org/drawingml/2006/chartDrawing">
    <cdr:from>
      <cdr:x>0.48146</cdr:x>
      <cdr:y>0.8553</cdr:y>
    </cdr:from>
    <cdr:to>
      <cdr:x>0.63192</cdr:x>
      <cdr:y>1</cdr:y>
    </cdr:to>
    <cdr:sp macro="" textlink="">
      <cdr:nvSpPr>
        <cdr:cNvPr id="2" name="TextBox 1"/>
        <cdr:cNvSpPr txBox="1"/>
      </cdr:nvSpPr>
      <cdr:spPr>
        <a:xfrm xmlns:a="http://schemas.openxmlformats.org/drawingml/2006/main">
          <a:off x="4309850" y="5404774"/>
          <a:ext cx="1346828"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dirty="0" smtClean="0"/>
        </a:p>
        <a:p xmlns:a="http://schemas.openxmlformats.org/drawingml/2006/main">
          <a:endParaRPr lang="en-US" dirty="0"/>
        </a:p>
        <a:p xmlns:a="http://schemas.openxmlformats.org/drawingml/2006/main">
          <a:endParaRPr lang="en-US" dirty="0" smtClean="0"/>
        </a:p>
        <a:p xmlns:a="http://schemas.openxmlformats.org/drawingml/2006/main">
          <a:r>
            <a:rPr lang="en-US" sz="1400" dirty="0" smtClean="0"/>
            <a:t>(1%- 2.5%)</a:t>
          </a:r>
          <a:endParaRPr lang="en-US" sz="14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71294D-D6F9-A24E-B2B1-2AC571C341B4}" type="datetimeFigureOut">
              <a:rPr lang="en-US" smtClean="0"/>
              <a:t>5/15/17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5F504D-CDB9-EF46-8EC4-B873FF094123}" type="slidenum">
              <a:rPr lang="en-US" smtClean="0"/>
              <a:t>‹#›</a:t>
            </a:fld>
            <a:endParaRPr lang="en-US"/>
          </a:p>
        </p:txBody>
      </p:sp>
    </p:spTree>
    <p:extLst>
      <p:ext uri="{BB962C8B-B14F-4D97-AF65-F5344CB8AC3E}">
        <p14:creationId xmlns:p14="http://schemas.microsoft.com/office/powerpoint/2010/main" val="231959492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5F504D-CDB9-EF46-8EC4-B873FF094123}" type="slidenum">
              <a:rPr lang="en-US" smtClean="0"/>
              <a:t>1</a:t>
            </a:fld>
            <a:endParaRPr lang="en-US"/>
          </a:p>
        </p:txBody>
      </p:sp>
    </p:spTree>
    <p:extLst>
      <p:ext uri="{BB962C8B-B14F-4D97-AF65-F5344CB8AC3E}">
        <p14:creationId xmlns:p14="http://schemas.microsoft.com/office/powerpoint/2010/main" val="3238850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 cohorts, two</a:t>
            </a:r>
            <a:r>
              <a:rPr lang="en-US" baseline="0" dirty="0" smtClean="0"/>
              <a:t> countries, </a:t>
            </a:r>
            <a:endParaRPr lang="en-US" dirty="0"/>
          </a:p>
        </p:txBody>
      </p:sp>
      <p:sp>
        <p:nvSpPr>
          <p:cNvPr id="4" name="Slide Number Placeholder 3"/>
          <p:cNvSpPr>
            <a:spLocks noGrp="1"/>
          </p:cNvSpPr>
          <p:nvPr>
            <p:ph type="sldNum" sz="quarter" idx="10"/>
          </p:nvPr>
        </p:nvSpPr>
        <p:spPr/>
        <p:txBody>
          <a:bodyPr/>
          <a:lstStyle/>
          <a:p>
            <a:fld id="{5F5F504D-CDB9-EF46-8EC4-B873FF094123}" type="slidenum">
              <a:rPr lang="en-US" smtClean="0"/>
              <a:t>2</a:t>
            </a:fld>
            <a:endParaRPr lang="en-US"/>
          </a:p>
        </p:txBody>
      </p:sp>
    </p:spTree>
    <p:extLst>
      <p:ext uri="{BB962C8B-B14F-4D97-AF65-F5344CB8AC3E}">
        <p14:creationId xmlns:p14="http://schemas.microsoft.com/office/powerpoint/2010/main" val="4115840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5F504D-CDB9-EF46-8EC4-B873FF094123}" type="slidenum">
              <a:rPr lang="en-US" smtClean="0"/>
              <a:t>3</a:t>
            </a:fld>
            <a:endParaRPr lang="en-US"/>
          </a:p>
        </p:txBody>
      </p:sp>
    </p:spTree>
    <p:extLst>
      <p:ext uri="{BB962C8B-B14F-4D97-AF65-F5344CB8AC3E}">
        <p14:creationId xmlns:p14="http://schemas.microsoft.com/office/powerpoint/2010/main" val="3654683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the cost of this program, we assume that the total amount of grants given to each partner organization was all spent on the program. For the future analysis, it would be helpful to know the exact breakdown of expense </a:t>
            </a:r>
            <a:endParaRPr lang="en-US" dirty="0"/>
          </a:p>
        </p:txBody>
      </p:sp>
      <p:sp>
        <p:nvSpPr>
          <p:cNvPr id="4" name="Slide Number Placeholder 3"/>
          <p:cNvSpPr>
            <a:spLocks noGrp="1"/>
          </p:cNvSpPr>
          <p:nvPr>
            <p:ph type="sldNum" sz="quarter" idx="10"/>
          </p:nvPr>
        </p:nvSpPr>
        <p:spPr/>
        <p:txBody>
          <a:bodyPr/>
          <a:lstStyle/>
          <a:p>
            <a:fld id="{5F5F504D-CDB9-EF46-8EC4-B873FF094123}" type="slidenum">
              <a:rPr lang="en-US" smtClean="0"/>
              <a:t>5</a:t>
            </a:fld>
            <a:endParaRPr lang="en-US"/>
          </a:p>
        </p:txBody>
      </p:sp>
    </p:spTree>
    <p:extLst>
      <p:ext uri="{BB962C8B-B14F-4D97-AF65-F5344CB8AC3E}">
        <p14:creationId xmlns:p14="http://schemas.microsoft.com/office/powerpoint/2010/main" val="584185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a:t>
            </a:r>
            <a:r>
              <a:rPr lang="en-US" baseline="0" dirty="0" smtClean="0"/>
              <a:t> ******* </a:t>
            </a:r>
            <a:endParaRPr lang="en-US" dirty="0"/>
          </a:p>
        </p:txBody>
      </p:sp>
      <p:sp>
        <p:nvSpPr>
          <p:cNvPr id="4" name="Slide Number Placeholder 3"/>
          <p:cNvSpPr>
            <a:spLocks noGrp="1"/>
          </p:cNvSpPr>
          <p:nvPr>
            <p:ph type="sldNum" sz="quarter" idx="10"/>
          </p:nvPr>
        </p:nvSpPr>
        <p:spPr/>
        <p:txBody>
          <a:bodyPr/>
          <a:lstStyle/>
          <a:p>
            <a:fld id="{5F5F504D-CDB9-EF46-8EC4-B873FF094123}" type="slidenum">
              <a:rPr lang="en-US" smtClean="0"/>
              <a:t>6</a:t>
            </a:fld>
            <a:endParaRPr lang="en-US"/>
          </a:p>
        </p:txBody>
      </p:sp>
    </p:spTree>
    <p:extLst>
      <p:ext uri="{BB962C8B-B14F-4D97-AF65-F5344CB8AC3E}">
        <p14:creationId xmlns:p14="http://schemas.microsoft.com/office/powerpoint/2010/main" val="6578800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5F504D-CDB9-EF46-8EC4-B873FF094123}" type="slidenum">
              <a:rPr lang="en-US" smtClean="0"/>
              <a:t>7</a:t>
            </a:fld>
            <a:endParaRPr lang="en-US"/>
          </a:p>
        </p:txBody>
      </p:sp>
    </p:spTree>
    <p:extLst>
      <p:ext uri="{BB962C8B-B14F-4D97-AF65-F5344CB8AC3E}">
        <p14:creationId xmlns:p14="http://schemas.microsoft.com/office/powerpoint/2010/main" val="887198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Among the IABD-sponsored programs, the Juventud y </a:t>
            </a:r>
            <a:r>
              <a:rPr lang="en-US" sz="1200" kern="1200" dirty="0" err="1" smtClean="0">
                <a:solidFill>
                  <a:schemeClr val="tx1"/>
                </a:solidFill>
                <a:effectLst/>
                <a:latin typeface="+mn-lt"/>
                <a:ea typeface="+mn-ea"/>
                <a:cs typeface="+mn-cs"/>
              </a:rPr>
              <a:t>Empleo</a:t>
            </a:r>
            <a:r>
              <a:rPr lang="en-US" sz="1200" kern="1200" dirty="0" smtClean="0">
                <a:solidFill>
                  <a:schemeClr val="tx1"/>
                </a:solidFill>
                <a:effectLst/>
                <a:latin typeface="+mn-lt"/>
                <a:ea typeface="+mn-ea"/>
                <a:cs typeface="+mn-cs"/>
              </a:rPr>
              <a:t> (JE) program in the Dominican Republic [</a:t>
            </a:r>
            <a:r>
              <a:rPr lang="en-US" sz="1200" kern="1200" baseline="0" dirty="0" smtClean="0">
                <a:solidFill>
                  <a:schemeClr val="tx1"/>
                </a:solidFill>
                <a:effectLst/>
                <a:latin typeface="+mn-lt"/>
                <a:ea typeface="+mn-ea"/>
                <a:cs typeface="+mn-cs"/>
              </a:rPr>
              <a:t> Youth and Employment] </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Colombia program “</a:t>
            </a:r>
            <a:r>
              <a:rPr lang="en-US" sz="1200" kern="1200" dirty="0" err="1" smtClean="0">
                <a:solidFill>
                  <a:schemeClr val="tx1"/>
                </a:solidFill>
                <a:effectLst/>
                <a:latin typeface="+mn-lt"/>
                <a:ea typeface="+mn-ea"/>
                <a:cs typeface="+mn-cs"/>
              </a:rPr>
              <a:t>Jóvenes</a:t>
            </a:r>
            <a:r>
              <a:rPr lang="en-US" sz="1200" kern="1200" dirty="0" smtClean="0">
                <a:solidFill>
                  <a:schemeClr val="tx1"/>
                </a:solidFill>
                <a:effectLst/>
                <a:latin typeface="+mn-lt"/>
                <a:ea typeface="+mn-ea"/>
                <a:cs typeface="+mn-cs"/>
              </a:rPr>
              <a:t> en </a:t>
            </a:r>
            <a:r>
              <a:rPr lang="en-US" sz="1200" kern="1200" dirty="0" err="1" smtClean="0">
                <a:solidFill>
                  <a:schemeClr val="tx1"/>
                </a:solidFill>
                <a:effectLst/>
                <a:latin typeface="+mn-lt"/>
                <a:ea typeface="+mn-ea"/>
                <a:cs typeface="+mn-cs"/>
              </a:rPr>
              <a:t>Acción</a:t>
            </a:r>
            <a:r>
              <a:rPr lang="en-US" sz="1200" kern="1200" dirty="0" smtClean="0">
                <a:solidFill>
                  <a:schemeClr val="tx1"/>
                </a:solidFill>
                <a:effectLst/>
                <a:latin typeface="+mn-lt"/>
                <a:ea typeface="+mn-ea"/>
                <a:cs typeface="+mn-cs"/>
              </a:rPr>
              <a:t>” (IDB &amp; WB) Youth in Action</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Peru </a:t>
            </a:r>
            <a:r>
              <a:rPr lang="en-US" sz="1200" b="1" kern="1200" dirty="0" smtClean="0">
                <a:solidFill>
                  <a:schemeClr val="tx1"/>
                </a:solidFill>
                <a:effectLst/>
                <a:latin typeface="+mn-lt"/>
                <a:ea typeface="+mn-ea"/>
                <a:cs typeface="+mn-cs"/>
              </a:rPr>
              <a:t>YOUTH LABOR TRAINING PROGRAM” - PROJOVEN </a:t>
            </a:r>
            <a:endParaRPr lang="en-US" dirty="0" smtClean="0">
              <a:effectLst/>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5F5F504D-CDB9-EF46-8EC4-B873FF094123}" type="slidenum">
              <a:rPr lang="en-US" smtClean="0"/>
              <a:t>9</a:t>
            </a:fld>
            <a:endParaRPr lang="en-US"/>
          </a:p>
        </p:txBody>
      </p:sp>
    </p:spTree>
    <p:extLst>
      <p:ext uri="{BB962C8B-B14F-4D97-AF65-F5344CB8AC3E}">
        <p14:creationId xmlns:p14="http://schemas.microsoft.com/office/powerpoint/2010/main" val="2972628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t>Monday, May 15, 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6A3A3-94A6-4E5B-AF39-173ACA3E61CC}" type="datetime2">
              <a:rPr lang="en-US" smtClean="0"/>
              <a:t>Monday, May 15, 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t>Monday, May 15, 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t>Monday, May 15, 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t>Monday, May 15, 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CD4847-11EF-4466-A8AD-85CDB7B49118}" type="datetime2">
              <a:rPr lang="en-US" smtClean="0"/>
              <a:t>Monday, May 15, 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t>Monday, May 15, 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t>Monday, May 15, 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t>Monday, May 15, 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C057FC-95B6-4D89-AFDA-ABA33EE921E5}" type="datetime2">
              <a:rPr lang="en-US" smtClean="0"/>
              <a:t>Monday, May 15, 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t>Monday, May 15, 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t>Monday, May 15, 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hart" Target="../charts/char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chart" Target="../charts/char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omments" Target="../comments/commen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041" y="1030366"/>
            <a:ext cx="8001359" cy="2219099"/>
          </a:xfrm>
        </p:spPr>
        <p:txBody>
          <a:bodyPr/>
          <a:lstStyle/>
          <a:p>
            <a:r>
              <a:rPr lang="en-US" sz="4000" b="1" dirty="0" smtClean="0"/>
              <a:t>Cost Effectiveness Analysis and Cost Benefit Analysis -</a:t>
            </a:r>
            <a:br>
              <a:rPr lang="en-US" sz="4000" b="1" dirty="0" smtClean="0"/>
            </a:br>
            <a:r>
              <a:rPr lang="en-US" sz="4000" b="1" dirty="0" smtClean="0"/>
              <a:t>A </a:t>
            </a:r>
            <a:r>
              <a:rPr lang="en-US" sz="4000" b="1" dirty="0" err="1" smtClean="0"/>
              <a:t>Ganar</a:t>
            </a:r>
            <a:r>
              <a:rPr lang="en-US" sz="4000" b="1" dirty="0" smtClean="0"/>
              <a:t> in Honduras</a:t>
            </a:r>
            <a:endParaRPr lang="en-US" sz="4000" b="1" dirty="0"/>
          </a:p>
        </p:txBody>
      </p:sp>
      <p:sp>
        <p:nvSpPr>
          <p:cNvPr id="3" name="Subtitle 2"/>
          <p:cNvSpPr>
            <a:spLocks noGrp="1"/>
          </p:cNvSpPr>
          <p:nvPr>
            <p:ph type="subTitle" idx="1"/>
          </p:nvPr>
        </p:nvSpPr>
        <p:spPr>
          <a:xfrm>
            <a:off x="595752" y="3709039"/>
            <a:ext cx="6400800" cy="1752600"/>
          </a:xfrm>
        </p:spPr>
        <p:txBody>
          <a:bodyPr>
            <a:normAutofit lnSpcReduction="10000"/>
          </a:bodyPr>
          <a:lstStyle/>
          <a:p>
            <a:r>
              <a:rPr lang="en-US" dirty="0" smtClean="0"/>
              <a:t>Bingying Wu, University of Maryland</a:t>
            </a:r>
          </a:p>
          <a:p>
            <a:r>
              <a:rPr lang="en-US" dirty="0" smtClean="0"/>
              <a:t>Client: Social Impact, Inc.</a:t>
            </a:r>
          </a:p>
          <a:p>
            <a:r>
              <a:rPr lang="en-US" dirty="0" smtClean="0"/>
              <a:t>May 16</a:t>
            </a:r>
            <a:r>
              <a:rPr lang="en-US" baseline="30000" dirty="0" smtClean="0"/>
              <a:t>th</a:t>
            </a:r>
            <a:r>
              <a:rPr lang="en-US" dirty="0" smtClean="0"/>
              <a:t>, 2017 </a:t>
            </a:r>
          </a:p>
          <a:p>
            <a:r>
              <a:rPr lang="en-US" dirty="0" smtClean="0"/>
              <a:t>The World Bank, Washington D.C.</a:t>
            </a:r>
          </a:p>
        </p:txBody>
      </p:sp>
    </p:spTree>
    <p:extLst>
      <p:ext uri="{BB962C8B-B14F-4D97-AF65-F5344CB8AC3E}">
        <p14:creationId xmlns:p14="http://schemas.microsoft.com/office/powerpoint/2010/main" val="380466845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a:t>
            </a:r>
            <a:r>
              <a:rPr lang="en-US" dirty="0" err="1" smtClean="0"/>
              <a:t>Ganar</a:t>
            </a:r>
            <a:r>
              <a:rPr lang="en-US" dirty="0" smtClean="0"/>
              <a:t> Program</a:t>
            </a:r>
            <a:endParaRPr lang="en-US" dirty="0"/>
          </a:p>
        </p:txBody>
      </p:sp>
      <p:sp>
        <p:nvSpPr>
          <p:cNvPr id="3" name="Content Placeholder 2"/>
          <p:cNvSpPr>
            <a:spLocks noGrp="1"/>
          </p:cNvSpPr>
          <p:nvPr>
            <p:ph sz="half" idx="1"/>
          </p:nvPr>
        </p:nvSpPr>
        <p:spPr/>
        <p:txBody>
          <a:bodyPr/>
          <a:lstStyle/>
          <a:p>
            <a:r>
              <a:rPr lang="en-US" dirty="0" smtClean="0"/>
              <a:t>Overview</a:t>
            </a:r>
          </a:p>
          <a:p>
            <a:pPr lvl="1"/>
            <a:r>
              <a:rPr lang="en-US" dirty="0" smtClean="0"/>
              <a:t>Youth workforce development and employability skills through sports </a:t>
            </a:r>
          </a:p>
          <a:p>
            <a:pPr lvl="1"/>
            <a:r>
              <a:rPr lang="en-US" dirty="0" smtClean="0"/>
              <a:t>Honduras and Guatemala </a:t>
            </a:r>
            <a:endParaRPr lang="en-US" dirty="0"/>
          </a:p>
        </p:txBody>
      </p:sp>
      <p:pic>
        <p:nvPicPr>
          <p:cNvPr id="5" name="Content Placeholder 4" descr="soccer-1648403_1280.jpg"/>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8163" r="20726"/>
          <a:stretch/>
        </p:blipFill>
        <p:spPr>
          <a:xfrm>
            <a:off x="4202113" y="1351521"/>
            <a:ext cx="4484687" cy="5240338"/>
          </a:xfrm>
        </p:spPr>
      </p:pic>
    </p:spTree>
    <p:extLst>
      <p:ext uri="{BB962C8B-B14F-4D97-AF65-F5344CB8AC3E}">
        <p14:creationId xmlns:p14="http://schemas.microsoft.com/office/powerpoint/2010/main" val="994485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sz="half" idx="1"/>
          </p:nvPr>
        </p:nvSpPr>
        <p:spPr/>
        <p:txBody>
          <a:bodyPr/>
          <a:lstStyle/>
          <a:p>
            <a:r>
              <a:rPr lang="en-US" dirty="0" smtClean="0"/>
              <a:t>Employment</a:t>
            </a:r>
          </a:p>
          <a:p>
            <a:r>
              <a:rPr lang="en-US" dirty="0" smtClean="0"/>
              <a:t>Return to school</a:t>
            </a:r>
          </a:p>
          <a:p>
            <a:r>
              <a:rPr lang="en-US" dirty="0"/>
              <a:t>Start own business</a:t>
            </a:r>
          </a:p>
          <a:p>
            <a:pPr marL="0" indent="0">
              <a:buNone/>
            </a:pPr>
            <a:r>
              <a:rPr lang="en-US" dirty="0" smtClean="0"/>
              <a:t>		</a:t>
            </a:r>
            <a:endParaRPr lang="en-US" dirty="0"/>
          </a:p>
        </p:txBody>
      </p:sp>
      <p:pic>
        <p:nvPicPr>
          <p:cNvPr id="4" name="Picture 3" descr="Screen Shot 2017-05-12 at 09.52.5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3783" y="1673352"/>
            <a:ext cx="5200217" cy="3702878"/>
          </a:xfrm>
          <a:prstGeom prst="rect">
            <a:avLst/>
          </a:prstGeom>
        </p:spPr>
      </p:pic>
    </p:spTree>
    <p:extLst>
      <p:ext uri="{BB962C8B-B14F-4D97-AF65-F5344CB8AC3E}">
        <p14:creationId xmlns:p14="http://schemas.microsoft.com/office/powerpoint/2010/main" val="154327161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Questions</a:t>
            </a:r>
            <a:endParaRPr lang="en-US" dirty="0"/>
          </a:p>
        </p:txBody>
      </p:sp>
      <p:sp>
        <p:nvSpPr>
          <p:cNvPr id="3" name="Content Placeholder 2"/>
          <p:cNvSpPr>
            <a:spLocks noGrp="1"/>
          </p:cNvSpPr>
          <p:nvPr>
            <p:ph idx="1"/>
          </p:nvPr>
        </p:nvSpPr>
        <p:spPr/>
        <p:txBody>
          <a:bodyPr/>
          <a:lstStyle/>
          <a:p>
            <a:r>
              <a:rPr lang="en-US" dirty="0"/>
              <a:t>H</a:t>
            </a:r>
            <a:r>
              <a:rPr lang="en-US" dirty="0" smtClean="0"/>
              <a:t>ow effective </a:t>
            </a:r>
            <a:r>
              <a:rPr lang="en-US" dirty="0" smtClean="0"/>
              <a:t>does</a:t>
            </a:r>
            <a:r>
              <a:rPr lang="en-US" dirty="0" smtClean="0"/>
              <a:t> </a:t>
            </a:r>
            <a:r>
              <a:rPr lang="en-US" dirty="0" smtClean="0"/>
              <a:t>the A </a:t>
            </a:r>
            <a:r>
              <a:rPr lang="en-US" dirty="0" err="1" smtClean="0"/>
              <a:t>Ganar</a:t>
            </a:r>
            <a:r>
              <a:rPr lang="en-US" dirty="0" smtClean="0"/>
              <a:t> program help youth participants develop employability skills? </a:t>
            </a:r>
            <a:endParaRPr lang="en-US" dirty="0"/>
          </a:p>
        </p:txBody>
      </p:sp>
    </p:spTree>
    <p:extLst>
      <p:ext uri="{BB962C8B-B14F-4D97-AF65-F5344CB8AC3E}">
        <p14:creationId xmlns:p14="http://schemas.microsoft.com/office/powerpoint/2010/main" val="383357858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Cost-Effective Analysis</a:t>
            </a:r>
            <a:endParaRPr lang="en-US" dirty="0"/>
          </a:p>
        </p:txBody>
      </p:sp>
      <p:sp>
        <p:nvSpPr>
          <p:cNvPr id="3" name="Content Placeholder 2"/>
          <p:cNvSpPr>
            <a:spLocks noGrp="1"/>
          </p:cNvSpPr>
          <p:nvPr>
            <p:ph idx="1"/>
          </p:nvPr>
        </p:nvSpPr>
        <p:spPr/>
        <p:txBody>
          <a:bodyPr/>
          <a:lstStyle/>
          <a:p>
            <a:r>
              <a:rPr lang="en-US" dirty="0" smtClean="0"/>
              <a:t>The </a:t>
            </a:r>
            <a:r>
              <a:rPr lang="en-US" dirty="0"/>
              <a:t>average cost effectiveness = Net </a:t>
            </a:r>
            <a:r>
              <a:rPr lang="en-US" dirty="0" smtClean="0"/>
              <a:t>Effectiveness/ </a:t>
            </a:r>
            <a:r>
              <a:rPr lang="en-US" dirty="0"/>
              <a:t>Net </a:t>
            </a:r>
            <a:r>
              <a:rPr lang="en-US" dirty="0" smtClean="0"/>
              <a:t>Cost</a:t>
            </a:r>
          </a:p>
          <a:p>
            <a:endParaRPr lang="en-US" dirty="0"/>
          </a:p>
          <a:p>
            <a:r>
              <a:rPr lang="en-US" dirty="0" smtClean="0"/>
              <a:t>Cost</a:t>
            </a:r>
            <a:r>
              <a:rPr lang="en-US" dirty="0" smtClean="0"/>
              <a:t>- 6 partner organizations</a:t>
            </a:r>
          </a:p>
          <a:p>
            <a:pPr lvl="1"/>
            <a:r>
              <a:rPr lang="en-US" dirty="0" smtClean="0"/>
              <a:t>Total grants/ number of participants= Average cost $381.44</a:t>
            </a:r>
          </a:p>
          <a:p>
            <a:endParaRPr lang="en-US" dirty="0"/>
          </a:p>
        </p:txBody>
      </p:sp>
    </p:spTree>
    <p:extLst>
      <p:ext uri="{BB962C8B-B14F-4D97-AF65-F5344CB8AC3E}">
        <p14:creationId xmlns:p14="http://schemas.microsoft.com/office/powerpoint/2010/main" val="261258561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Cost of 1% decrease in self-risk behaviors</a:t>
            </a:r>
            <a:endParaRPr lang="en-US" dirty="0"/>
          </a:p>
        </p:txBody>
      </p:sp>
      <p:graphicFrame>
        <p:nvGraphicFramePr>
          <p:cNvPr id="5" name="Chart 4"/>
          <p:cNvGraphicFramePr>
            <a:graphicFrameLocks/>
          </p:cNvGraphicFramePr>
          <p:nvPr>
            <p:extLst>
              <p:ext uri="{D42A27DB-BD31-4B8C-83A1-F6EECF244321}">
                <p14:modId xmlns:p14="http://schemas.microsoft.com/office/powerpoint/2010/main" val="1519976484"/>
              </p:ext>
            </p:extLst>
          </p:nvPr>
        </p:nvGraphicFramePr>
        <p:xfrm>
          <a:off x="230885" y="1384299"/>
          <a:ext cx="8455915" cy="533177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149354" y="6215031"/>
            <a:ext cx="2832908" cy="615553"/>
          </a:xfrm>
          <a:prstGeom prst="rect">
            <a:avLst/>
          </a:prstGeom>
          <a:noFill/>
        </p:spPr>
        <p:txBody>
          <a:bodyPr wrap="square" rtlCol="0">
            <a:spAutoFit/>
          </a:bodyPr>
          <a:lstStyle/>
          <a:p>
            <a:r>
              <a:rPr lang="en-US" sz="2000" dirty="0" smtClean="0"/>
              <a:t>*</a:t>
            </a:r>
            <a:r>
              <a:rPr lang="en-US" sz="1400" dirty="0" smtClean="0"/>
              <a:t>Not statistically </a:t>
            </a:r>
          </a:p>
          <a:p>
            <a:r>
              <a:rPr lang="en-US" sz="1400" dirty="0" smtClean="0"/>
              <a:t>significant</a:t>
            </a:r>
            <a:endParaRPr lang="en-US" sz="1400" dirty="0"/>
          </a:p>
        </p:txBody>
      </p:sp>
    </p:spTree>
    <p:extLst>
      <p:ext uri="{BB962C8B-B14F-4D97-AF65-F5344CB8AC3E}">
        <p14:creationId xmlns:p14="http://schemas.microsoft.com/office/powerpoint/2010/main" val="1076177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of 1% increase in wages</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1677141005"/>
              </p:ext>
            </p:extLst>
          </p:nvPr>
        </p:nvGraphicFramePr>
        <p:xfrm>
          <a:off x="192404" y="1524000"/>
          <a:ext cx="8494396" cy="533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42973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outcomes</a:t>
            </a:r>
            <a:endParaRPr lang="en-US" dirty="0"/>
          </a:p>
        </p:txBody>
      </p:sp>
      <p:sp>
        <p:nvSpPr>
          <p:cNvPr id="3" name="Content Placeholder 2"/>
          <p:cNvSpPr>
            <a:spLocks noGrp="1"/>
          </p:cNvSpPr>
          <p:nvPr>
            <p:ph idx="1"/>
          </p:nvPr>
        </p:nvSpPr>
        <p:spPr/>
        <p:txBody>
          <a:bodyPr/>
          <a:lstStyle/>
          <a:p>
            <a:r>
              <a:rPr lang="en-US" dirty="0" smtClean="0"/>
              <a:t>Developmental Asset Profile </a:t>
            </a:r>
          </a:p>
          <a:p>
            <a:r>
              <a:rPr lang="en-US" dirty="0" smtClean="0"/>
              <a:t>Capabilities Index </a:t>
            </a:r>
          </a:p>
          <a:p>
            <a:endParaRPr lang="en-US" dirty="0"/>
          </a:p>
          <a:p>
            <a:r>
              <a:rPr lang="en-US" dirty="0" smtClean="0"/>
              <a:t>Entrepreneurship outcomes</a:t>
            </a:r>
          </a:p>
          <a:p>
            <a:r>
              <a:rPr lang="en-US" dirty="0" smtClean="0"/>
              <a:t>Education outcomes</a:t>
            </a:r>
          </a:p>
          <a:p>
            <a:endParaRPr lang="en-US" dirty="0"/>
          </a:p>
          <a:p>
            <a:endParaRPr lang="en-US" dirty="0"/>
          </a:p>
        </p:txBody>
      </p:sp>
    </p:spTree>
    <p:extLst>
      <p:ext uri="{BB962C8B-B14F-4D97-AF65-F5344CB8AC3E}">
        <p14:creationId xmlns:p14="http://schemas.microsoft.com/office/powerpoint/2010/main" val="1130386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Between Programs</a:t>
            </a:r>
            <a:endParaRPr lang="en-US" dirty="0"/>
          </a:p>
        </p:txBody>
      </p:sp>
      <p:sp>
        <p:nvSpPr>
          <p:cNvPr id="3" name="Text Placeholder 2"/>
          <p:cNvSpPr>
            <a:spLocks noGrp="1"/>
          </p:cNvSpPr>
          <p:nvPr>
            <p:ph type="body" idx="1"/>
          </p:nvPr>
        </p:nvSpPr>
        <p:spPr/>
        <p:txBody>
          <a:bodyPr>
            <a:noAutofit/>
          </a:bodyPr>
          <a:lstStyle/>
          <a:p>
            <a:r>
              <a:rPr lang="en-US" sz="2800" dirty="0" smtClean="0"/>
              <a:t>Monthly </a:t>
            </a:r>
            <a:r>
              <a:rPr lang="en-US" sz="2400" dirty="0" smtClean="0"/>
              <a:t>Wages</a:t>
            </a:r>
            <a:r>
              <a:rPr lang="en-US" sz="2800" dirty="0" smtClean="0"/>
              <a:t> Increase</a:t>
            </a:r>
            <a:endParaRPr lang="en-US" sz="2800" dirty="0"/>
          </a:p>
        </p:txBody>
      </p:sp>
      <p:sp>
        <p:nvSpPr>
          <p:cNvPr id="4" name="Content Placeholder 3"/>
          <p:cNvSpPr>
            <a:spLocks noGrp="1"/>
          </p:cNvSpPr>
          <p:nvPr>
            <p:ph sz="half" idx="2"/>
          </p:nvPr>
        </p:nvSpPr>
        <p:spPr/>
        <p:txBody>
          <a:bodyPr/>
          <a:lstStyle/>
          <a:p>
            <a:r>
              <a:rPr lang="en-US" dirty="0"/>
              <a:t>Dominican Republic </a:t>
            </a:r>
          </a:p>
          <a:p>
            <a:r>
              <a:rPr lang="en-US" dirty="0" smtClean="0"/>
              <a:t>Peru</a:t>
            </a:r>
            <a:endParaRPr lang="en-US" dirty="0"/>
          </a:p>
          <a:p>
            <a:r>
              <a:rPr lang="en-US" dirty="0"/>
              <a:t>Colombia</a:t>
            </a:r>
          </a:p>
          <a:p>
            <a:endParaRPr lang="en-US" dirty="0"/>
          </a:p>
        </p:txBody>
      </p:sp>
      <p:sp>
        <p:nvSpPr>
          <p:cNvPr id="5" name="Text Placeholder 4"/>
          <p:cNvSpPr>
            <a:spLocks noGrp="1"/>
          </p:cNvSpPr>
          <p:nvPr>
            <p:ph type="body" sz="quarter" idx="3"/>
          </p:nvPr>
        </p:nvSpPr>
        <p:spPr/>
        <p:txBody>
          <a:bodyPr>
            <a:noAutofit/>
          </a:bodyPr>
          <a:lstStyle/>
          <a:p>
            <a:r>
              <a:rPr lang="en-US" sz="2400" dirty="0" smtClean="0"/>
              <a:t>No Significant Monthly Wages Increase</a:t>
            </a:r>
            <a:endParaRPr lang="en-US" sz="2400" dirty="0"/>
          </a:p>
        </p:txBody>
      </p:sp>
      <p:sp>
        <p:nvSpPr>
          <p:cNvPr id="6" name="Content Placeholder 5"/>
          <p:cNvSpPr>
            <a:spLocks noGrp="1"/>
          </p:cNvSpPr>
          <p:nvPr>
            <p:ph sz="quarter" idx="4"/>
          </p:nvPr>
        </p:nvSpPr>
        <p:spPr/>
        <p:txBody>
          <a:bodyPr/>
          <a:lstStyle/>
          <a:p>
            <a:r>
              <a:rPr lang="en-US" dirty="0" smtClean="0"/>
              <a:t>Panama</a:t>
            </a:r>
          </a:p>
          <a:p>
            <a:r>
              <a:rPr lang="en-US" dirty="0" smtClean="0"/>
              <a:t>Argentina</a:t>
            </a:r>
          </a:p>
          <a:p>
            <a:r>
              <a:rPr lang="en-US" dirty="0" smtClean="0"/>
              <a:t>Mexico</a:t>
            </a:r>
            <a:endParaRPr lang="en-US" dirty="0"/>
          </a:p>
        </p:txBody>
      </p:sp>
    </p:spTree>
    <p:extLst>
      <p:ext uri="{BB962C8B-B14F-4D97-AF65-F5344CB8AC3E}">
        <p14:creationId xmlns:p14="http://schemas.microsoft.com/office/powerpoint/2010/main" val="3864977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676219476"/>
              </p:ext>
            </p:extLst>
          </p:nvPr>
        </p:nvGraphicFramePr>
        <p:xfrm>
          <a:off x="0" y="500338"/>
          <a:ext cx="9081466" cy="5906733"/>
        </p:xfrm>
        <a:graphic>
          <a:graphicData uri="http://schemas.openxmlformats.org/drawingml/2006/table">
            <a:tbl>
              <a:tblPr>
                <a:tableStyleId>{08FB837D-C827-4EFA-A057-4D05807E0F7C}</a:tableStyleId>
              </a:tblPr>
              <a:tblGrid>
                <a:gridCol w="1327585"/>
                <a:gridCol w="1096702"/>
                <a:gridCol w="921733"/>
                <a:gridCol w="886865"/>
                <a:gridCol w="1343815"/>
                <a:gridCol w="1115340"/>
                <a:gridCol w="1115340"/>
                <a:gridCol w="1274086"/>
              </a:tblGrid>
              <a:tr h="1991862">
                <a:tc>
                  <a:txBody>
                    <a:bodyPr/>
                    <a:lstStyle/>
                    <a:p>
                      <a:pPr algn="ctr" fontAlgn="b"/>
                      <a:r>
                        <a:rPr lang="en-US" sz="2000" b="1" dirty="0"/>
                        <a:t>Country</a:t>
                      </a:r>
                      <a:endParaRPr lang="en-US" sz="2000" b="1" dirty="0">
                        <a:solidFill>
                          <a:schemeClr val="bg2"/>
                        </a:solidFill>
                      </a:endParaRPr>
                    </a:p>
                  </a:txBody>
                  <a:tcPr marL="12700" marR="12700" marT="12700" marB="0" anchor="b">
                    <a:solidFill>
                      <a:srgbClr val="D2533C"/>
                    </a:solidFill>
                  </a:tcPr>
                </a:tc>
                <a:tc>
                  <a:txBody>
                    <a:bodyPr/>
                    <a:lstStyle/>
                    <a:p>
                      <a:pPr algn="ctr" fontAlgn="b"/>
                      <a:r>
                        <a:rPr lang="en-US" sz="2000" b="1"/>
                        <a:t>Program</a:t>
                      </a:r>
                      <a:endParaRPr lang="en-US" sz="2000" b="1">
                        <a:solidFill>
                          <a:schemeClr val="bg2"/>
                        </a:solidFill>
                      </a:endParaRPr>
                    </a:p>
                  </a:txBody>
                  <a:tcPr marL="12700" marR="12700" marT="12700" marB="0" anchor="b">
                    <a:solidFill>
                      <a:srgbClr val="D2533C"/>
                    </a:solidFill>
                  </a:tcPr>
                </a:tc>
                <a:tc>
                  <a:txBody>
                    <a:bodyPr/>
                    <a:lstStyle/>
                    <a:p>
                      <a:pPr algn="ctr" fontAlgn="b"/>
                      <a:r>
                        <a:rPr lang="en-US" sz="2000" b="1"/>
                        <a:t>Funder</a:t>
                      </a:r>
                      <a:endParaRPr lang="en-US" sz="2000" b="1">
                        <a:solidFill>
                          <a:schemeClr val="bg2"/>
                        </a:solidFill>
                      </a:endParaRPr>
                    </a:p>
                  </a:txBody>
                  <a:tcPr marL="12700" marR="12700" marT="12700" marB="0" anchor="b">
                    <a:solidFill>
                      <a:srgbClr val="D2533C"/>
                    </a:solidFill>
                  </a:tcPr>
                </a:tc>
                <a:tc>
                  <a:txBody>
                    <a:bodyPr/>
                    <a:lstStyle/>
                    <a:p>
                      <a:pPr algn="ctr" fontAlgn="b"/>
                      <a:r>
                        <a:rPr lang="en-US" sz="2000" b="1"/>
                        <a:t>Time</a:t>
                      </a:r>
                      <a:endParaRPr lang="en-US" sz="2000" b="1">
                        <a:solidFill>
                          <a:schemeClr val="bg2"/>
                        </a:solidFill>
                      </a:endParaRPr>
                    </a:p>
                  </a:txBody>
                  <a:tcPr marL="12700" marR="12700" marT="12700" marB="0" anchor="b">
                    <a:solidFill>
                      <a:srgbClr val="D2533C"/>
                    </a:solidFill>
                  </a:tcPr>
                </a:tc>
                <a:tc>
                  <a:txBody>
                    <a:bodyPr/>
                    <a:lstStyle/>
                    <a:p>
                      <a:pPr algn="ctr" fontAlgn="b"/>
                      <a:r>
                        <a:rPr lang="en-US" sz="2000" b="1" dirty="0"/>
                        <a:t>Months </a:t>
                      </a:r>
                      <a:r>
                        <a:rPr lang="en-US" sz="2000" b="1" dirty="0" smtClean="0"/>
                        <a:t>between</a:t>
                      </a:r>
                      <a:r>
                        <a:rPr lang="en-US" sz="2000" b="1" baseline="0" dirty="0" smtClean="0"/>
                        <a:t> </a:t>
                      </a:r>
                      <a:r>
                        <a:rPr lang="en-US" sz="2000" b="1" dirty="0" smtClean="0"/>
                        <a:t>training </a:t>
                      </a:r>
                      <a:r>
                        <a:rPr lang="en-US" sz="2000" b="1" dirty="0"/>
                        <a:t>and data </a:t>
                      </a:r>
                      <a:r>
                        <a:rPr lang="en-US" sz="2000" b="1" dirty="0" smtClean="0"/>
                        <a:t>collection</a:t>
                      </a:r>
                      <a:endParaRPr lang="en-US" sz="2000" b="1" dirty="0">
                        <a:solidFill>
                          <a:schemeClr val="bg2"/>
                        </a:solidFill>
                      </a:endParaRPr>
                    </a:p>
                  </a:txBody>
                  <a:tcPr marL="12700" marR="12700" marT="12700" marB="0" anchor="b">
                    <a:solidFill>
                      <a:srgbClr val="D2533C"/>
                    </a:solidFill>
                  </a:tcPr>
                </a:tc>
                <a:tc>
                  <a:txBody>
                    <a:bodyPr/>
                    <a:lstStyle/>
                    <a:p>
                      <a:pPr algn="ctr" fontAlgn="b"/>
                      <a:r>
                        <a:rPr lang="en-US" sz="2000" b="1" dirty="0"/>
                        <a:t># of Participants</a:t>
                      </a:r>
                      <a:endParaRPr lang="en-US" sz="2000" b="1" dirty="0">
                        <a:solidFill>
                          <a:schemeClr val="bg2"/>
                        </a:solidFill>
                      </a:endParaRPr>
                    </a:p>
                  </a:txBody>
                  <a:tcPr marL="12700" marR="12700" marT="12700" marB="0" anchor="b">
                    <a:solidFill>
                      <a:srgbClr val="D2533C"/>
                    </a:solidFill>
                  </a:tcPr>
                </a:tc>
                <a:tc>
                  <a:txBody>
                    <a:bodyPr/>
                    <a:lstStyle/>
                    <a:p>
                      <a:pPr algn="ctr" fontAlgn="b"/>
                      <a:r>
                        <a:rPr lang="en-US" sz="2000" b="1"/>
                        <a:t>Cost/Youth</a:t>
                      </a:r>
                      <a:endParaRPr lang="en-US" sz="2000" b="1">
                        <a:solidFill>
                          <a:schemeClr val="bg2"/>
                        </a:solidFill>
                      </a:endParaRPr>
                    </a:p>
                  </a:txBody>
                  <a:tcPr marL="12700" marR="12700" marT="12700" marB="0" anchor="b">
                    <a:solidFill>
                      <a:srgbClr val="D2533C"/>
                    </a:solidFill>
                  </a:tcPr>
                </a:tc>
                <a:tc>
                  <a:txBody>
                    <a:bodyPr/>
                    <a:lstStyle/>
                    <a:p>
                      <a:pPr algn="ctr" fontAlgn="b"/>
                      <a:r>
                        <a:rPr lang="en-US" sz="2000" b="1" dirty="0"/>
                        <a:t>Paper</a:t>
                      </a:r>
                      <a:endParaRPr lang="en-US" sz="2000" b="1" dirty="0">
                        <a:solidFill>
                          <a:schemeClr val="bg2"/>
                        </a:solidFill>
                      </a:endParaRPr>
                    </a:p>
                  </a:txBody>
                  <a:tcPr marL="12700" marR="12700" marT="12700" marB="0" anchor="b">
                    <a:solidFill>
                      <a:srgbClr val="D2533C"/>
                    </a:solidFill>
                  </a:tcPr>
                </a:tc>
              </a:tr>
              <a:tr h="1426497">
                <a:tc>
                  <a:txBody>
                    <a:bodyPr/>
                    <a:lstStyle/>
                    <a:p>
                      <a:pPr algn="ctr" fontAlgn="b"/>
                      <a:r>
                        <a:rPr lang="en-US" sz="2000" b="1" i="1" dirty="0"/>
                        <a:t>DR</a:t>
                      </a:r>
                    </a:p>
                  </a:txBody>
                  <a:tcPr marL="12700" marR="12700" marT="12700" marB="0" anchor="b"/>
                </a:tc>
                <a:tc>
                  <a:txBody>
                    <a:bodyPr/>
                    <a:lstStyle/>
                    <a:p>
                      <a:pPr algn="ctr" fontAlgn="b"/>
                      <a:r>
                        <a:rPr lang="en-US" sz="2000" dirty="0"/>
                        <a:t>the Juventud y </a:t>
                      </a:r>
                      <a:r>
                        <a:rPr lang="en-US" sz="2000" dirty="0" err="1"/>
                        <a:t>Empleo</a:t>
                      </a:r>
                      <a:r>
                        <a:rPr lang="en-US" sz="2000" dirty="0"/>
                        <a:t> (JE) </a:t>
                      </a:r>
                    </a:p>
                  </a:txBody>
                  <a:tcPr marL="12700" marR="12700" marT="12700" marB="0" anchor="b"/>
                </a:tc>
                <a:tc>
                  <a:txBody>
                    <a:bodyPr/>
                    <a:lstStyle/>
                    <a:p>
                      <a:pPr algn="ctr" fontAlgn="b"/>
                      <a:r>
                        <a:rPr lang="en-US" sz="2000"/>
                        <a:t>IDB</a:t>
                      </a:r>
                    </a:p>
                  </a:txBody>
                  <a:tcPr marL="12700" marR="12700" marT="12700" marB="0" anchor="b"/>
                </a:tc>
                <a:tc>
                  <a:txBody>
                    <a:bodyPr/>
                    <a:lstStyle/>
                    <a:p>
                      <a:pPr algn="ctr" fontAlgn="b"/>
                      <a:r>
                        <a:rPr lang="is-IS" sz="2000"/>
                        <a:t>2004</a:t>
                      </a:r>
                    </a:p>
                  </a:txBody>
                  <a:tcPr marL="12700" marR="12700" marT="12700" marB="0" anchor="b"/>
                </a:tc>
                <a:tc>
                  <a:txBody>
                    <a:bodyPr/>
                    <a:lstStyle/>
                    <a:p>
                      <a:pPr algn="ctr" fontAlgn="b"/>
                      <a:r>
                        <a:rPr lang="en-US" sz="2000"/>
                        <a:t>10-14 and 22-24 months</a:t>
                      </a:r>
                    </a:p>
                  </a:txBody>
                  <a:tcPr marL="12700" marR="12700" marT="12700" marB="0" anchor="b"/>
                </a:tc>
                <a:tc>
                  <a:txBody>
                    <a:bodyPr/>
                    <a:lstStyle/>
                    <a:p>
                      <a:pPr algn="ctr" fontAlgn="b"/>
                      <a:r>
                        <a:rPr lang="fi-FI" sz="2000"/>
                        <a:t>5,757</a:t>
                      </a:r>
                    </a:p>
                  </a:txBody>
                  <a:tcPr marL="12700" marR="12700" marT="12700" marB="0" anchor="b"/>
                </a:tc>
                <a:tc>
                  <a:txBody>
                    <a:bodyPr/>
                    <a:lstStyle/>
                    <a:p>
                      <a:pPr algn="ctr" fontAlgn="b"/>
                      <a:r>
                        <a:rPr lang="en-US" sz="2000" dirty="0"/>
                        <a:t>$330 </a:t>
                      </a:r>
                    </a:p>
                  </a:txBody>
                  <a:tcPr marL="12700" marR="12700" marT="12700" marB="0" anchor="b"/>
                </a:tc>
                <a:tc>
                  <a:txBody>
                    <a:bodyPr/>
                    <a:lstStyle/>
                    <a:p>
                      <a:pPr algn="ctr" fontAlgn="b"/>
                      <a:r>
                        <a:rPr lang="nb-NO" sz="2000"/>
                        <a:t>Card et al. (2007) </a:t>
                      </a:r>
                    </a:p>
                  </a:txBody>
                  <a:tcPr marL="12700" marR="12700" marT="12700" marB="0" anchor="b"/>
                </a:tc>
              </a:tr>
              <a:tr h="1143816">
                <a:tc>
                  <a:txBody>
                    <a:bodyPr/>
                    <a:lstStyle/>
                    <a:p>
                      <a:pPr algn="ctr" fontAlgn="b"/>
                      <a:r>
                        <a:rPr lang="en-US" sz="2000" b="1" i="1" dirty="0"/>
                        <a:t>Peru</a:t>
                      </a:r>
                    </a:p>
                  </a:txBody>
                  <a:tcPr marL="12700" marR="12700" marT="12700" marB="0" anchor="b"/>
                </a:tc>
                <a:tc>
                  <a:txBody>
                    <a:bodyPr/>
                    <a:lstStyle/>
                    <a:p>
                      <a:pPr algn="ctr" fontAlgn="b"/>
                      <a:r>
                        <a:rPr lang="en-US" sz="2000"/>
                        <a:t>PROJOVEN </a:t>
                      </a:r>
                    </a:p>
                  </a:txBody>
                  <a:tcPr marL="12700" marR="12700" marT="12700" marB="0" anchor="b"/>
                </a:tc>
                <a:tc>
                  <a:txBody>
                    <a:bodyPr/>
                    <a:lstStyle/>
                    <a:p>
                      <a:pPr algn="ctr" fontAlgn="b"/>
                      <a:r>
                        <a:rPr lang="en-US" sz="2000"/>
                        <a:t>IDB</a:t>
                      </a:r>
                    </a:p>
                  </a:txBody>
                  <a:tcPr marL="12700" marR="12700" marT="12700" marB="0" anchor="b"/>
                </a:tc>
                <a:tc>
                  <a:txBody>
                    <a:bodyPr/>
                    <a:lstStyle/>
                    <a:p>
                      <a:pPr algn="ctr" fontAlgn="b"/>
                      <a:r>
                        <a:rPr lang="is-IS" sz="2000"/>
                        <a:t>2001</a:t>
                      </a:r>
                    </a:p>
                  </a:txBody>
                  <a:tcPr marL="12700" marR="12700" marT="12700" marB="0" anchor="b"/>
                </a:tc>
                <a:tc>
                  <a:txBody>
                    <a:bodyPr/>
                    <a:lstStyle/>
                    <a:p>
                      <a:pPr algn="ctr" fontAlgn="b"/>
                      <a:r>
                        <a:rPr lang="en-US" sz="2000"/>
                        <a:t>6,12 and 18 months</a:t>
                      </a:r>
                    </a:p>
                  </a:txBody>
                  <a:tcPr marL="12700" marR="12700" marT="12700" marB="0" anchor="b"/>
                </a:tc>
                <a:tc>
                  <a:txBody>
                    <a:bodyPr/>
                    <a:lstStyle/>
                    <a:p>
                      <a:pPr algn="ctr" fontAlgn="b"/>
                      <a:r>
                        <a:rPr lang="fi-FI" sz="2000"/>
                        <a:t>14,791</a:t>
                      </a:r>
                    </a:p>
                  </a:txBody>
                  <a:tcPr marL="12700" marR="12700" marT="12700" marB="0" anchor="b"/>
                </a:tc>
                <a:tc>
                  <a:txBody>
                    <a:bodyPr/>
                    <a:lstStyle/>
                    <a:p>
                      <a:pPr algn="ctr" fontAlgn="b"/>
                      <a:r>
                        <a:rPr lang="en-US" sz="2000"/>
                        <a:t>$575 </a:t>
                      </a:r>
                    </a:p>
                  </a:txBody>
                  <a:tcPr marL="12700" marR="12700" marT="12700" marB="0" anchor="b"/>
                </a:tc>
                <a:tc>
                  <a:txBody>
                    <a:bodyPr/>
                    <a:lstStyle/>
                    <a:p>
                      <a:pPr algn="ctr" fontAlgn="b"/>
                      <a:r>
                        <a:rPr lang="en-US" sz="2000"/>
                        <a:t>D ́ıaz and Jaramillo (2006)</a:t>
                      </a:r>
                    </a:p>
                  </a:txBody>
                  <a:tcPr marL="12700" marR="12700" marT="12700" marB="0" anchor="b"/>
                </a:tc>
              </a:tr>
              <a:tr h="1344558">
                <a:tc>
                  <a:txBody>
                    <a:bodyPr/>
                    <a:lstStyle/>
                    <a:p>
                      <a:pPr algn="ctr" fontAlgn="b"/>
                      <a:r>
                        <a:rPr lang="en-US" sz="2000" b="1" i="1" dirty="0"/>
                        <a:t>Colombia</a:t>
                      </a:r>
                    </a:p>
                  </a:txBody>
                  <a:tcPr marL="12700" marR="12700" marT="12700" marB="0" anchor="b"/>
                </a:tc>
                <a:tc>
                  <a:txBody>
                    <a:bodyPr/>
                    <a:lstStyle/>
                    <a:p>
                      <a:pPr algn="ctr" fontAlgn="b"/>
                      <a:r>
                        <a:rPr lang="en-US" sz="2000"/>
                        <a:t>Jóvenes en Acción</a:t>
                      </a:r>
                    </a:p>
                  </a:txBody>
                  <a:tcPr marL="12700" marR="12700" marT="12700" marB="0" anchor="b"/>
                </a:tc>
                <a:tc>
                  <a:txBody>
                    <a:bodyPr/>
                    <a:lstStyle/>
                    <a:p>
                      <a:pPr algn="ctr" fontAlgn="b"/>
                      <a:r>
                        <a:rPr lang="en-US" sz="2000"/>
                        <a:t>IDB &amp; WB</a:t>
                      </a:r>
                    </a:p>
                  </a:txBody>
                  <a:tcPr marL="12700" marR="12700" marT="12700" marB="0" anchor="b"/>
                </a:tc>
                <a:tc>
                  <a:txBody>
                    <a:bodyPr/>
                    <a:lstStyle/>
                    <a:p>
                      <a:pPr algn="ctr" fontAlgn="b"/>
                      <a:r>
                        <a:rPr lang="is-IS" sz="2000"/>
                        <a:t>2005</a:t>
                      </a:r>
                    </a:p>
                  </a:txBody>
                  <a:tcPr marL="12700" marR="12700" marT="12700" marB="0" anchor="b"/>
                </a:tc>
                <a:tc>
                  <a:txBody>
                    <a:bodyPr/>
                    <a:lstStyle/>
                    <a:p>
                      <a:pPr algn="ctr" fontAlgn="b"/>
                      <a:r>
                        <a:rPr lang="en-US" sz="2000"/>
                        <a:t>19-21 months</a:t>
                      </a:r>
                    </a:p>
                  </a:txBody>
                  <a:tcPr marL="12700" marR="12700" marT="12700" marB="0" anchor="b"/>
                </a:tc>
                <a:tc>
                  <a:txBody>
                    <a:bodyPr/>
                    <a:lstStyle/>
                    <a:p>
                      <a:pPr algn="ctr" fontAlgn="b"/>
                      <a:r>
                        <a:rPr lang="is-IS" sz="2000"/>
                        <a:t>26,615</a:t>
                      </a:r>
                    </a:p>
                  </a:txBody>
                  <a:tcPr marL="12700" marR="12700" marT="12700" marB="0" anchor="b"/>
                </a:tc>
                <a:tc>
                  <a:txBody>
                    <a:bodyPr/>
                    <a:lstStyle/>
                    <a:p>
                      <a:pPr algn="ctr" fontAlgn="b"/>
                      <a:r>
                        <a:rPr lang="en-US" sz="2000"/>
                        <a:t>$875 (women) $924.7 (men)</a:t>
                      </a:r>
                    </a:p>
                  </a:txBody>
                  <a:tcPr marL="12700" marR="12700" marT="12700" marB="0" anchor="b"/>
                </a:tc>
                <a:tc>
                  <a:txBody>
                    <a:bodyPr/>
                    <a:lstStyle/>
                    <a:p>
                      <a:pPr algn="ctr" fontAlgn="b"/>
                      <a:r>
                        <a:rPr lang="it-IT" sz="2000" dirty="0"/>
                        <a:t>Attanasio et al. (2008) </a:t>
                      </a:r>
                    </a:p>
                  </a:txBody>
                  <a:tcPr marL="12700" marR="12700" marT="12700" marB="0" anchor="b"/>
                </a:tc>
              </a:tr>
            </a:tbl>
          </a:graphicData>
        </a:graphic>
      </p:graphicFrame>
    </p:spTree>
    <p:extLst>
      <p:ext uri="{BB962C8B-B14F-4D97-AF65-F5344CB8AC3E}">
        <p14:creationId xmlns:p14="http://schemas.microsoft.com/office/powerpoint/2010/main" val="2509619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3115092039"/>
              </p:ext>
            </p:extLst>
          </p:nvPr>
        </p:nvGraphicFramePr>
        <p:xfrm>
          <a:off x="192404" y="538826"/>
          <a:ext cx="8951596" cy="631917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70252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for future </a:t>
            </a:r>
            <a:r>
              <a:rPr lang="en-US" dirty="0" smtClean="0"/>
              <a:t>collection</a:t>
            </a:r>
            <a:endParaRPr lang="en-US" dirty="0"/>
          </a:p>
        </p:txBody>
      </p:sp>
      <p:sp>
        <p:nvSpPr>
          <p:cNvPr id="4" name="Text Placeholder 3"/>
          <p:cNvSpPr>
            <a:spLocks noGrp="1"/>
          </p:cNvSpPr>
          <p:nvPr>
            <p:ph type="body" idx="1"/>
          </p:nvPr>
        </p:nvSpPr>
        <p:spPr/>
        <p:txBody>
          <a:bodyPr>
            <a:normAutofit/>
          </a:bodyPr>
          <a:lstStyle/>
          <a:p>
            <a:r>
              <a:rPr lang="en-US" sz="2800" dirty="0" smtClean="0"/>
              <a:t>Identifying Benefits</a:t>
            </a:r>
            <a:endParaRPr lang="en-US" sz="2800" dirty="0"/>
          </a:p>
        </p:txBody>
      </p:sp>
      <p:sp>
        <p:nvSpPr>
          <p:cNvPr id="6" name="Content Placeholder 5"/>
          <p:cNvSpPr>
            <a:spLocks noGrp="1"/>
          </p:cNvSpPr>
          <p:nvPr>
            <p:ph sz="half" idx="2"/>
          </p:nvPr>
        </p:nvSpPr>
        <p:spPr/>
        <p:txBody>
          <a:bodyPr/>
          <a:lstStyle/>
          <a:p>
            <a:r>
              <a:rPr lang="en-US" dirty="0" smtClean="0"/>
              <a:t>Incarceration </a:t>
            </a:r>
          </a:p>
          <a:p>
            <a:r>
              <a:rPr lang="en-US" dirty="0" smtClean="0"/>
              <a:t>Opportunity cost </a:t>
            </a:r>
          </a:p>
          <a:p>
            <a:r>
              <a:rPr lang="en-US" dirty="0"/>
              <a:t>F</a:t>
            </a:r>
            <a:r>
              <a:rPr lang="en-US" dirty="0" smtClean="0"/>
              <a:t>ighting crimes</a:t>
            </a:r>
          </a:p>
          <a:p>
            <a:r>
              <a:rPr lang="en-US" dirty="0"/>
              <a:t>Income yielded by improved skills</a:t>
            </a:r>
          </a:p>
          <a:p>
            <a:r>
              <a:rPr lang="en-US" dirty="0"/>
              <a:t>Health benefit </a:t>
            </a:r>
          </a:p>
          <a:p>
            <a:r>
              <a:rPr lang="en-US" dirty="0" smtClean="0"/>
              <a:t>Future Education</a:t>
            </a:r>
            <a:endParaRPr lang="en-US" dirty="0"/>
          </a:p>
          <a:p>
            <a:endParaRPr lang="en-US" dirty="0" smtClean="0"/>
          </a:p>
        </p:txBody>
      </p:sp>
      <p:sp>
        <p:nvSpPr>
          <p:cNvPr id="7" name="Text Placeholder 6"/>
          <p:cNvSpPr>
            <a:spLocks noGrp="1"/>
          </p:cNvSpPr>
          <p:nvPr>
            <p:ph type="body" sz="quarter" idx="3"/>
          </p:nvPr>
        </p:nvSpPr>
        <p:spPr/>
        <p:txBody>
          <a:bodyPr/>
          <a:lstStyle/>
          <a:p>
            <a:r>
              <a:rPr lang="en-US" sz="2800" dirty="0" smtClean="0"/>
              <a:t>Potential Data Source</a:t>
            </a:r>
            <a:endParaRPr lang="en-US" dirty="0"/>
          </a:p>
        </p:txBody>
      </p:sp>
      <p:sp>
        <p:nvSpPr>
          <p:cNvPr id="8" name="Content Placeholder 7"/>
          <p:cNvSpPr>
            <a:spLocks noGrp="1"/>
          </p:cNvSpPr>
          <p:nvPr>
            <p:ph sz="quarter" idx="4"/>
          </p:nvPr>
        </p:nvSpPr>
        <p:spPr/>
        <p:txBody>
          <a:bodyPr>
            <a:normAutofit/>
          </a:bodyPr>
          <a:lstStyle/>
          <a:p>
            <a:pPr lvl="1"/>
            <a:r>
              <a:rPr lang="en-US" sz="2400" dirty="0" smtClean="0"/>
              <a:t>National Police of Honduras</a:t>
            </a:r>
          </a:p>
          <a:p>
            <a:pPr lvl="1"/>
            <a:r>
              <a:rPr lang="en-US" sz="2400" dirty="0" smtClean="0"/>
              <a:t>Future Survey</a:t>
            </a:r>
          </a:p>
          <a:p>
            <a:pPr lvl="1"/>
            <a:endParaRPr lang="en-US" sz="2400" dirty="0" smtClean="0"/>
          </a:p>
          <a:p>
            <a:pPr lvl="1"/>
            <a:endParaRPr lang="en-US" sz="2400" dirty="0" smtClean="0"/>
          </a:p>
          <a:p>
            <a:pPr lvl="1"/>
            <a:endParaRPr lang="en-US" sz="2400" dirty="0"/>
          </a:p>
        </p:txBody>
      </p:sp>
    </p:spTree>
    <p:extLst>
      <p:ext uri="{BB962C8B-B14F-4D97-AF65-F5344CB8AC3E}">
        <p14:creationId xmlns:p14="http://schemas.microsoft.com/office/powerpoint/2010/main" val="35669272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Questions?</a:t>
            </a:r>
            <a:endParaRPr lang="en-US" dirty="0"/>
          </a:p>
        </p:txBody>
      </p:sp>
    </p:spTree>
    <p:extLst>
      <p:ext uri="{BB962C8B-B14F-4D97-AF65-F5344CB8AC3E}">
        <p14:creationId xmlns:p14="http://schemas.microsoft.com/office/powerpoint/2010/main" val="1249320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 for Cost Benefit Analysis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49360143"/>
              </p:ext>
            </p:extLst>
          </p:nvPr>
        </p:nvGraphicFramePr>
        <p:xfrm>
          <a:off x="457198" y="1523998"/>
          <a:ext cx="7961709" cy="4407177"/>
        </p:xfrm>
        <a:graphic>
          <a:graphicData uri="http://schemas.openxmlformats.org/drawingml/2006/table">
            <a:tbl>
              <a:tblPr>
                <a:tableStyleId>{2D5ABB26-0587-4C30-8999-92F81FD0307C}</a:tableStyleId>
              </a:tblPr>
              <a:tblGrid>
                <a:gridCol w="2274774"/>
                <a:gridCol w="1137387"/>
                <a:gridCol w="1137387"/>
                <a:gridCol w="1137387"/>
                <a:gridCol w="1137387"/>
                <a:gridCol w="1137387"/>
              </a:tblGrid>
              <a:tr h="372067">
                <a:tc>
                  <a:txBody>
                    <a:bodyPr/>
                    <a:lstStyle/>
                    <a:p>
                      <a:pPr algn="l" fontAlgn="b"/>
                      <a:endParaRPr lang="en-US" sz="1800" b="0" i="0" u="none" strike="noStrike" dirty="0">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gridSpan="2">
                  <a:txBody>
                    <a:bodyPr/>
                    <a:lstStyle/>
                    <a:p>
                      <a:pPr algn="l" fontAlgn="b"/>
                      <a:r>
                        <a:rPr lang="en-US" sz="1800" u="none" strike="noStrike">
                          <a:effectLst/>
                        </a:rPr>
                        <a:t>To Participants</a:t>
                      </a:r>
                      <a:endParaRPr lang="en-US" sz="1800" b="1"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hMerge="1">
                  <a:txBody>
                    <a:bodyPr/>
                    <a:lstStyle/>
                    <a:p>
                      <a:endParaRPr lang="en-US"/>
                    </a:p>
                  </a:txBody>
                  <a:tcPr/>
                </a:tc>
                <a:tc gridSpan="2">
                  <a:txBody>
                    <a:bodyPr/>
                    <a:lstStyle/>
                    <a:p>
                      <a:pPr algn="l" fontAlgn="b"/>
                      <a:r>
                        <a:rPr lang="en-US" sz="1800" u="none" strike="noStrike">
                          <a:effectLst/>
                        </a:rPr>
                        <a:t>To Government</a:t>
                      </a:r>
                      <a:endParaRPr lang="en-US" sz="1800" b="1"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hMerge="1">
                  <a:txBody>
                    <a:bodyPr/>
                    <a:lstStyle/>
                    <a:p>
                      <a:endParaRPr lang="en-US"/>
                    </a:p>
                  </a:txBody>
                  <a:tcPr/>
                </a:tc>
                <a:tc>
                  <a:txBody>
                    <a:bodyPr/>
                    <a:lstStyle/>
                    <a:p>
                      <a:pPr algn="l" fontAlgn="b"/>
                      <a:r>
                        <a:rPr lang="en-US" sz="1800" u="none" strike="noStrike">
                          <a:effectLst/>
                        </a:rPr>
                        <a:t>To Society</a:t>
                      </a:r>
                      <a:endParaRPr lang="en-US" sz="1800" b="1"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r>
              <a:tr h="403511">
                <a:tc>
                  <a:txBody>
                    <a:bodyPr/>
                    <a:lstStyle/>
                    <a:p>
                      <a:pPr algn="l" fontAlgn="ctr"/>
                      <a:r>
                        <a:rPr lang="en-US" sz="1800" u="none" strike="noStrike" dirty="0">
                          <a:effectLst/>
                        </a:rPr>
                        <a:t>A </a:t>
                      </a:r>
                      <a:r>
                        <a:rPr lang="en-US" sz="1800" u="none" strike="noStrike" dirty="0" err="1">
                          <a:effectLst/>
                        </a:rPr>
                        <a:t>Ganar</a:t>
                      </a:r>
                      <a:r>
                        <a:rPr lang="en-US" sz="1800" u="none" strike="noStrike" dirty="0">
                          <a:effectLst/>
                        </a:rPr>
                        <a:t> cost</a:t>
                      </a:r>
                      <a:endParaRPr lang="en-US" sz="1800" b="1" i="0" u="none" strike="noStrike" dirty="0">
                        <a:solidFill>
                          <a:srgbClr val="000000"/>
                        </a:solidFill>
                        <a:effectLst/>
                        <a:latin typeface="Times New Roman"/>
                      </a:endParaRPr>
                    </a:p>
                  </a:txBody>
                  <a:tcPr marL="12700" marR="12700" marT="12700" marB="0" anchor="ctr">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dirty="0">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r" fontAlgn="b"/>
                      <a:r>
                        <a:rPr lang="en-US" sz="1800" u="none" strike="noStrike">
                          <a:effectLst/>
                        </a:rPr>
                        <a:t>($381.44)</a:t>
                      </a:r>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r>
              <a:tr h="403511">
                <a:tc>
                  <a:txBody>
                    <a:bodyPr/>
                    <a:lstStyle/>
                    <a:p>
                      <a:pPr algn="l" fontAlgn="ctr"/>
                      <a:r>
                        <a:rPr lang="en-US" sz="1800" u="none" strike="noStrike">
                          <a:effectLst/>
                        </a:rPr>
                        <a:t>Education cost saving</a:t>
                      </a:r>
                      <a:endParaRPr lang="en-US" sz="1800" b="1" i="0" u="none" strike="noStrike">
                        <a:solidFill>
                          <a:srgbClr val="000000"/>
                        </a:solidFill>
                        <a:effectLst/>
                        <a:latin typeface="Times New Roman"/>
                      </a:endParaRPr>
                    </a:p>
                  </a:txBody>
                  <a:tcPr marL="12700" marR="12700" marT="12700" marB="0" anchor="ctr">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dirty="0">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r>
              <a:tr h="403511">
                <a:tc>
                  <a:txBody>
                    <a:bodyPr/>
                    <a:lstStyle/>
                    <a:p>
                      <a:pPr algn="l" fontAlgn="ctr"/>
                      <a:r>
                        <a:rPr lang="en-US" sz="1800" u="none" strike="noStrike">
                          <a:effectLst/>
                        </a:rPr>
                        <a:t>Welfare reduction</a:t>
                      </a:r>
                      <a:endParaRPr lang="en-US" sz="1800" b="1" i="0" u="none" strike="noStrike">
                        <a:solidFill>
                          <a:srgbClr val="000000"/>
                        </a:solidFill>
                        <a:effectLst/>
                        <a:latin typeface="Times New Roman"/>
                      </a:endParaRPr>
                    </a:p>
                  </a:txBody>
                  <a:tcPr marL="12700" marR="12700" marT="12700" marB="0" anchor="ctr">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r>
              <a:tr h="403511">
                <a:tc>
                  <a:txBody>
                    <a:bodyPr/>
                    <a:lstStyle/>
                    <a:p>
                      <a:pPr algn="l" fontAlgn="ctr"/>
                      <a:r>
                        <a:rPr lang="en-US" sz="1800" u="none" strike="noStrike" dirty="0">
                          <a:effectLst/>
                        </a:rPr>
                        <a:t>Crime reduction</a:t>
                      </a:r>
                      <a:endParaRPr lang="en-US" sz="1800" b="1" i="0" u="none" strike="noStrike" dirty="0">
                        <a:solidFill>
                          <a:srgbClr val="000000"/>
                        </a:solidFill>
                        <a:effectLst/>
                        <a:latin typeface="Times New Roman"/>
                      </a:endParaRPr>
                    </a:p>
                  </a:txBody>
                  <a:tcPr marL="12700" marR="12700" marT="12700" marB="0" anchor="ctr">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dirty="0">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r>
                        <a:rPr lang="mr-IN" sz="1800" u="none" strike="noStrike" dirty="0">
                          <a:effectLst/>
                        </a:rPr>
                        <a:t>-</a:t>
                      </a:r>
                      <a:endParaRPr lang="mr-IN" sz="1800" b="0" i="0" u="none" strike="noStrike" dirty="0">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dirty="0">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r>
              <a:tr h="403511">
                <a:tc>
                  <a:txBody>
                    <a:bodyPr/>
                    <a:lstStyle/>
                    <a:p>
                      <a:pPr algn="l" fontAlgn="ctr"/>
                      <a:r>
                        <a:rPr lang="en-US" sz="1800" u="none" strike="noStrike">
                          <a:effectLst/>
                        </a:rPr>
                        <a:t>Earnings increase</a:t>
                      </a:r>
                      <a:endParaRPr lang="en-US" sz="1800" b="1" i="0" u="none" strike="noStrike">
                        <a:solidFill>
                          <a:srgbClr val="000000"/>
                        </a:solidFill>
                        <a:effectLst/>
                        <a:latin typeface="Times New Roman"/>
                      </a:endParaRPr>
                    </a:p>
                  </a:txBody>
                  <a:tcPr marL="12700" marR="12700" marT="12700" marB="0" anchor="ctr">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r" fontAlgn="b"/>
                      <a:r>
                        <a:rPr lang="en-US" sz="1800" u="none" strike="noStrike" dirty="0">
                          <a:effectLst/>
                        </a:rPr>
                        <a:t>$171.77 </a:t>
                      </a:r>
                      <a:endParaRPr lang="en-US" sz="1800" b="0" i="0" u="none" strike="noStrike" dirty="0">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dirty="0">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r>
              <a:tr h="403511">
                <a:tc>
                  <a:txBody>
                    <a:bodyPr/>
                    <a:lstStyle/>
                    <a:p>
                      <a:pPr algn="l" fontAlgn="ctr"/>
                      <a:r>
                        <a:rPr lang="en-US" sz="2000" b="1" i="1" u="none" strike="noStrike" dirty="0">
                          <a:effectLst/>
                        </a:rPr>
                        <a:t>5 years projection</a:t>
                      </a:r>
                      <a:endParaRPr lang="en-US" sz="2000" b="1" i="1" u="none" strike="noStrike" dirty="0">
                        <a:solidFill>
                          <a:srgbClr val="000000"/>
                        </a:solidFill>
                        <a:effectLst/>
                        <a:latin typeface="Times New Roman"/>
                      </a:endParaRPr>
                    </a:p>
                  </a:txBody>
                  <a:tcPr marL="12700" marR="12700" marT="12700" marB="0" anchor="ctr">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r>
              <a:tr h="403511">
                <a:tc>
                  <a:txBody>
                    <a:bodyPr/>
                    <a:lstStyle/>
                    <a:p>
                      <a:pPr algn="l" fontAlgn="ctr"/>
                      <a:r>
                        <a:rPr lang="en-US" sz="1800" u="none" strike="noStrike" dirty="0">
                          <a:effectLst/>
                        </a:rPr>
                        <a:t>College costs</a:t>
                      </a:r>
                      <a:endParaRPr lang="en-US" sz="1800" b="1" i="0" u="none" strike="noStrike" dirty="0">
                        <a:solidFill>
                          <a:srgbClr val="000000"/>
                        </a:solidFill>
                        <a:effectLst/>
                        <a:latin typeface="Times New Roman"/>
                      </a:endParaRPr>
                    </a:p>
                  </a:txBody>
                  <a:tcPr marL="12700" marR="12700" marT="12700" marB="0" anchor="ctr">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r>
              <a:tr h="403511">
                <a:tc>
                  <a:txBody>
                    <a:bodyPr/>
                    <a:lstStyle/>
                    <a:p>
                      <a:pPr algn="l" fontAlgn="ctr"/>
                      <a:r>
                        <a:rPr lang="en-US" sz="1800" u="none" strike="noStrike">
                          <a:effectLst/>
                        </a:rPr>
                        <a:t>Earnings increase</a:t>
                      </a:r>
                      <a:endParaRPr lang="en-US" sz="1800" b="1" i="0" u="none" strike="noStrike">
                        <a:solidFill>
                          <a:srgbClr val="000000"/>
                        </a:solidFill>
                        <a:effectLst/>
                        <a:latin typeface="Times New Roman"/>
                      </a:endParaRPr>
                    </a:p>
                  </a:txBody>
                  <a:tcPr marL="12700" marR="12700" marT="12700" marB="0" anchor="ctr">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r>
              <a:tr h="403511">
                <a:tc>
                  <a:txBody>
                    <a:bodyPr/>
                    <a:lstStyle/>
                    <a:p>
                      <a:pPr algn="l" fontAlgn="ctr"/>
                      <a:r>
                        <a:rPr lang="en-US" sz="1800" u="none" strike="noStrike">
                          <a:effectLst/>
                        </a:rPr>
                        <a:t>Welfare reduction</a:t>
                      </a:r>
                      <a:endParaRPr lang="en-US" sz="1800" b="1" i="0" u="none" strike="noStrike">
                        <a:solidFill>
                          <a:srgbClr val="000000"/>
                        </a:solidFill>
                        <a:effectLst/>
                        <a:latin typeface="Times New Roman"/>
                      </a:endParaRPr>
                    </a:p>
                  </a:txBody>
                  <a:tcPr marL="12700" marR="12700" marT="12700" marB="0" anchor="ctr">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r>
              <a:tr h="403511">
                <a:tc>
                  <a:txBody>
                    <a:bodyPr/>
                    <a:lstStyle/>
                    <a:p>
                      <a:pPr algn="l" fontAlgn="ctr"/>
                      <a:r>
                        <a:rPr lang="en-US" sz="1800" u="none" strike="noStrike" dirty="0">
                          <a:effectLst/>
                        </a:rPr>
                        <a:t>Crime Reduction</a:t>
                      </a:r>
                      <a:endParaRPr lang="en-US" sz="1800" b="1" i="0" u="none" strike="noStrike" dirty="0">
                        <a:solidFill>
                          <a:srgbClr val="000000"/>
                        </a:solidFill>
                        <a:effectLst/>
                        <a:latin typeface="Times New Roman"/>
                      </a:endParaRPr>
                    </a:p>
                  </a:txBody>
                  <a:tcPr marL="12700" marR="12700" marT="12700" marB="0" anchor="ctr">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c>
                  <a:txBody>
                    <a:bodyPr/>
                    <a:lstStyle/>
                    <a:p>
                      <a:pPr algn="l" fontAlgn="b"/>
                      <a:endParaRPr lang="en-US" sz="1800" b="0" i="0" u="none" strike="noStrike" dirty="0">
                        <a:solidFill>
                          <a:srgbClr val="000000"/>
                        </a:solidFill>
                        <a:effectLst/>
                        <a:latin typeface="Calibri"/>
                      </a:endParaRPr>
                    </a:p>
                  </a:txBody>
                  <a:tcPr marL="12700" marR="12700" marT="12700" marB="0" anchor="b">
                    <a:lnL w="28575" cap="flat" cmpd="sng" algn="ctr">
                      <a:solidFill>
                        <a:srgbClr val="93A299"/>
                      </a:solidFill>
                      <a:prstDash val="solid"/>
                      <a:round/>
                      <a:headEnd type="none" w="med" len="med"/>
                      <a:tailEnd type="none" w="med" len="med"/>
                    </a:lnL>
                    <a:lnR w="28575" cap="flat" cmpd="sng" algn="ctr">
                      <a:solidFill>
                        <a:srgbClr val="93A299"/>
                      </a:solidFill>
                      <a:prstDash val="solid"/>
                      <a:round/>
                      <a:headEnd type="none" w="med" len="med"/>
                      <a:tailEnd type="none" w="med" len="med"/>
                    </a:lnR>
                    <a:lnT w="28575" cap="flat" cmpd="sng" algn="ctr">
                      <a:solidFill>
                        <a:srgbClr val="93A299"/>
                      </a:solidFill>
                      <a:prstDash val="solid"/>
                      <a:round/>
                      <a:headEnd type="none" w="med" len="med"/>
                      <a:tailEnd type="none" w="med" len="med"/>
                    </a:lnT>
                    <a:lnB w="28575" cap="flat" cmpd="sng" algn="ctr">
                      <a:solidFill>
                        <a:srgbClr val="93A299"/>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932556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15387</TotalTime>
  <Words>448</Words>
  <Application>Microsoft Macintosh PowerPoint</Application>
  <PresentationFormat>On-screen Show (4:3)</PresentationFormat>
  <Paragraphs>121</Paragraphs>
  <Slides>14</Slides>
  <Notes>7</Notes>
  <HiddenSlides>1</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Clarity</vt:lpstr>
      <vt:lpstr>Cost Effectiveness Analysis and Cost Benefit Analysis - A Ganar in Honduras</vt:lpstr>
      <vt:lpstr>A Ganar Program</vt:lpstr>
      <vt:lpstr>Objectives</vt:lpstr>
      <vt:lpstr>Research Questions</vt:lpstr>
      <vt:lpstr>Cost-Effective Analysis</vt:lpstr>
      <vt:lpstr>Cost of 1% decrease in self-risk behaviors</vt:lpstr>
      <vt:lpstr>Cost of 1% increase in wages</vt:lpstr>
      <vt:lpstr>Other outcomes</vt:lpstr>
      <vt:lpstr>Comparison Between Programs</vt:lpstr>
      <vt:lpstr>PowerPoint Presentation</vt:lpstr>
      <vt:lpstr>PowerPoint Presentation</vt:lpstr>
      <vt:lpstr>Data for future collection</vt:lpstr>
      <vt:lpstr>Questions?</vt:lpstr>
      <vt:lpstr>Plan for Cost Benefit Analysis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Final presentation- Cost Effectiveness Analysis and Cost Benefit Analysis on  A Ganar in Honduras</dc:title>
  <dc:creator>Wu bingying</dc:creator>
  <cp:lastModifiedBy>Wu bingying</cp:lastModifiedBy>
  <cp:revision>38</cp:revision>
  <dcterms:created xsi:type="dcterms:W3CDTF">2017-05-01T03:23:02Z</dcterms:created>
  <dcterms:modified xsi:type="dcterms:W3CDTF">2017-05-15T20:48:19Z</dcterms:modified>
</cp:coreProperties>
</file>